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6" r:id="rId2"/>
    <p:sldId id="261" r:id="rId3"/>
    <p:sldId id="262" r:id="rId4"/>
    <p:sldId id="265" r:id="rId5"/>
    <p:sldId id="292" r:id="rId6"/>
    <p:sldId id="258" r:id="rId7"/>
    <p:sldId id="288" r:id="rId8"/>
    <p:sldId id="259" r:id="rId9"/>
    <p:sldId id="287" r:id="rId10"/>
    <p:sldId id="260" r:id="rId11"/>
    <p:sldId id="272" r:id="rId12"/>
    <p:sldId id="277" r:id="rId13"/>
    <p:sldId id="278" r:id="rId14"/>
    <p:sldId id="281" r:id="rId15"/>
    <p:sldId id="289" r:id="rId16"/>
    <p:sldId id="276" r:id="rId17"/>
    <p:sldId id="283" r:id="rId18"/>
    <p:sldId id="293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62" autoAdjust="0"/>
    <p:restoredTop sz="94660"/>
  </p:normalViewPr>
  <p:slideViewPr>
    <p:cSldViewPr snapToGrid="0">
      <p:cViewPr varScale="1">
        <p:scale>
          <a:sx n="76" d="100"/>
          <a:sy n="76" d="100"/>
        </p:scale>
        <p:origin x="37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4D7DE-A52A-485F-877A-38AEFB6922BE}" type="datetimeFigureOut">
              <a:rPr lang="ru-RU" smtClean="0"/>
              <a:t>08.06.2022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32EF1-54D4-4584-B986-EE4029538A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589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BB84C-DBCE-4180-A3A6-DD1B2B0A60EC}" type="datetime1">
              <a:rPr lang="ru-RU" smtClean="0"/>
              <a:t>08.06.2022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7644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2F942-6FEA-48EB-9E2A-69DB751C3B95}" type="datetime1">
              <a:rPr lang="ru-RU" smtClean="0"/>
              <a:t>08.06.2022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5615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BDE78-3243-46B8-A220-10D03F96F533}" type="datetime1">
              <a:rPr lang="ru-RU" smtClean="0"/>
              <a:t>08.06.2022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1159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E63AD-47FF-44D4-9E8B-BCEE70AB4587}" type="datetime1">
              <a:rPr lang="ru-RU" smtClean="0"/>
              <a:t>08.06.2022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4209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24D0A-A2C9-4E01-B607-98495C2FE346}" type="datetime1">
              <a:rPr lang="ru-RU" smtClean="0"/>
              <a:t>08.06.2022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3811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4CE8B-4FC8-469D-891C-BE6605603F04}" type="datetime1">
              <a:rPr lang="ru-RU" smtClean="0"/>
              <a:t>08.06.2022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8037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143D9-DE87-4DA9-A74D-B015A383148F}" type="datetime1">
              <a:rPr lang="ru-RU" smtClean="0"/>
              <a:t>08.06.2022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641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CC41F-2E9B-450C-BA9D-9EC5926F5324}" type="datetime1">
              <a:rPr lang="ru-RU" smtClean="0"/>
              <a:t>08.06.2022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192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D68C-F429-4160-8B8F-26AB97C6F230}" type="datetime1">
              <a:rPr lang="ru-RU" smtClean="0"/>
              <a:t>08.06.2022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092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E3365-D7C2-4BD3-A17D-07A53A95EF20}" type="datetime1">
              <a:rPr lang="ru-RU" smtClean="0"/>
              <a:t>08.06.2022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2476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A5808-8FB6-4E3E-8C47-40AC12E0A3AA}" type="datetime1">
              <a:rPr lang="ru-RU" smtClean="0"/>
              <a:t>08.06.2022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7233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22B85-3DE5-446D-803D-622986BFFE51}" type="datetime1">
              <a:rPr lang="ru-RU" smtClean="0"/>
              <a:pPr/>
              <a:t>08.06.2022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EE0C5-1C37-49D9-9615-5FD564D2E2B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6671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064908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8900" b="1" dirty="0" smtClean="0">
                <a:solidFill>
                  <a:schemeClr val="bg1"/>
                </a:solidFill>
                <a:ea typeface="Segoe UI Black" panose="020B0A02040204020203" pitchFamily="34" charset="0"/>
              </a:rPr>
              <a:t>Awareness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ru-RU" sz="3100" dirty="0">
                <a:solidFill>
                  <a:schemeClr val="bg1"/>
                </a:solidFill>
              </a:rPr>
              <a:t>Веб-приложение для повышения </a:t>
            </a:r>
            <a:r>
              <a:rPr lang="ru-RU" sz="3100" dirty="0" err="1">
                <a:solidFill>
                  <a:schemeClr val="bg1"/>
                </a:solidFill>
              </a:rPr>
              <a:t>самоосознанности</a:t>
            </a:r>
            <a:endParaRPr lang="ru-RU" sz="31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789129" y="5247583"/>
            <a:ext cx="9144000" cy="2223996"/>
          </a:xfrm>
        </p:spPr>
        <p:txBody>
          <a:bodyPr>
            <a:normAutofit/>
          </a:bodyPr>
          <a:lstStyle/>
          <a:p>
            <a:pPr algn="r"/>
            <a:r>
              <a:rPr lang="ru-RU" dirty="0" smtClean="0"/>
              <a:t>Руководитель: Тарасов В.С.</a:t>
            </a:r>
          </a:p>
          <a:p>
            <a:pPr algn="r"/>
            <a:r>
              <a:rPr lang="ru-RU" dirty="0" smtClean="0"/>
              <a:t>Подготовили</a:t>
            </a:r>
            <a:r>
              <a:rPr lang="en-US" dirty="0" smtClean="0"/>
              <a:t> </a:t>
            </a:r>
            <a:r>
              <a:rPr lang="ru-RU" dirty="0" err="1"/>
              <a:t>Рыбас</a:t>
            </a:r>
            <a:r>
              <a:rPr lang="ru-RU" dirty="0"/>
              <a:t> Д.В., Соболь И.И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73" y="375157"/>
            <a:ext cx="764711" cy="76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61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9640"/>
            <a:ext cx="10515600" cy="13255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dirty="0" smtClean="0"/>
              <a:t>Аналитика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50000"/>
              </a:lnSpc>
            </a:pPr>
            <a:r>
              <a:rPr lang="ru-RU" sz="3200" dirty="0" smtClean="0"/>
              <a:t>Добавление счетчика в сервисе </a:t>
            </a:r>
            <a:r>
              <a:rPr lang="ru-RU" sz="3200" dirty="0" err="1" smtClean="0"/>
              <a:t>Яндекс.Метрика</a:t>
            </a:r>
            <a:endParaRPr lang="ru-RU" sz="3200" dirty="0" smtClean="0"/>
          </a:p>
          <a:p>
            <a:pPr>
              <a:lnSpc>
                <a:spcPct val="250000"/>
              </a:lnSpc>
            </a:pPr>
            <a:r>
              <a:rPr lang="ru-RU" sz="3200" dirty="0" smtClean="0"/>
              <a:t>Добавление целей для пользователей</a:t>
            </a:r>
          </a:p>
          <a:p>
            <a:pPr>
              <a:lnSpc>
                <a:spcPct val="250000"/>
              </a:lnSpc>
            </a:pPr>
            <a:r>
              <a:rPr lang="ru-RU" sz="3200" dirty="0" smtClean="0"/>
              <a:t>Анализ полученных данных</a:t>
            </a:r>
            <a:endParaRPr lang="ru-RU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10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34901"/>
            <a:ext cx="764711" cy="76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21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Интерфейс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37341" y="6226628"/>
            <a:ext cx="5336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Главная страница (пользователь </a:t>
            </a:r>
            <a:r>
              <a:rPr lang="ru-RU" dirty="0" err="1" smtClean="0"/>
              <a:t>неавторизован</a:t>
            </a:r>
            <a:r>
              <a:rPr lang="ru-RU" dirty="0" smtClean="0"/>
              <a:t>)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11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  <p:pic>
        <p:nvPicPr>
          <p:cNvPr id="1026" name="Picture 2" descr="https://lh6.googleusercontent.com/Is1S2YVzVcGr5vvifwMwQZWWJRwndp5zrkU_dvWDSVXAiFQapa0MRcEDL_WEKlf3-JuDWA09KaW0srCkr3kdArhCeAnEpRzpK3H96uLIjPez1T8pnbSilcLIqligvb6yylVgBJx-BpPXsu9CbQ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661" y="626301"/>
            <a:ext cx="8231850" cy="523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203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Интерфейс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13665" y="6226628"/>
            <a:ext cx="4764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Страница </a:t>
            </a:r>
            <a:r>
              <a:rPr lang="ru-RU" dirty="0" smtClean="0"/>
              <a:t>выбора дневника для просмотра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12</a:t>
            </a:fld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  <p:pic>
        <p:nvPicPr>
          <p:cNvPr id="2050" name="Picture 2" descr="https://lh4.googleusercontent.com/tMVlBqeOhKPWM3K5WWqUpxx6tF2jWYbHgHM9ZjmiwsgRaA8y4ONsNWCcl18UQq3g5B2V82msnmFj29lw0mw6lBayQ_KIBLw-D_Bi3SkhWc-3MJs-jhtiK1nIu8yN9wGzCZnyzbdyAmi71KYB8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6980" y="751562"/>
            <a:ext cx="8251531" cy="525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911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Интерфейс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40265" y="6207732"/>
            <a:ext cx="5012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Страница заполнения дневника по шаблону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13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  <p:pic>
        <p:nvPicPr>
          <p:cNvPr id="3074" name="Picture 2" descr="https://lh6.googleusercontent.com/BNFdH75LW8A6ICFOiWm9H79o8DJP-u4Q_QJDhbukzik4e_Lon5qjAj00N4R5SSgNaAjW9qpCCTcggsQT8zJ64ovNbw1L1K6jRx117rlvtEDd-rJTmY6iDUWOOnyJyGpq_MaBdK1-BD1Ee-Tq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764" y="747480"/>
            <a:ext cx="8271219" cy="526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660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Интерфейс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86623" y="6292006"/>
            <a:ext cx="7145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Страница </a:t>
            </a:r>
            <a:r>
              <a:rPr lang="ru-RU" dirty="0" smtClean="0"/>
              <a:t>заполнения дневника эмоций(выбор из списка эмоций)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14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  <p:pic>
        <p:nvPicPr>
          <p:cNvPr id="9" name="Picture 2" descr="https://lh6.googleusercontent.com/EOC68YkElKbd54ETPFHRHTgjvtjWDrYnOGqLxpiTJBg_zDxCa2nqrbQ3kEeH4_UBNn-LV_Pfiswcr3EC0FwIC8J0IqIODPFWKPbH6X3SzOGAYBklBgnc1TN6lNl5iazOR4YXUywsyrVRK7ewD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315" y="747480"/>
            <a:ext cx="8261196" cy="5260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070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5465" y="233021"/>
            <a:ext cx="1051560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Интерфейс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88677" y="6226628"/>
            <a:ext cx="7214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Страница заполнения дневника эмоций(выбор из списка эмоций)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15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  <p:pic>
        <p:nvPicPr>
          <p:cNvPr id="5122" name="Picture 2" descr="https://lh6.googleusercontent.com/LKGIEJiYO7wv_W4jNuszW4OkCRoyPOSavnvxeBIkMhR0IqQgOjEWwXy3MyLBYa2UwRvBdwXST7C2naKxe655tXrdNx4I3pntMUkpgDu6didUVpk2M0rhX-L0v66IkVYwxi5MN7eMyvXoM_4caw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035" y="601249"/>
            <a:ext cx="8471160" cy="5387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02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Интерфейс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94417" y="6226628"/>
            <a:ext cx="460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Страница заполнения </a:t>
            </a:r>
            <a:r>
              <a:rPr lang="ru-RU" dirty="0" smtClean="0"/>
              <a:t>дневника ситуаций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16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  <p:pic>
        <p:nvPicPr>
          <p:cNvPr id="6146" name="Picture 2" descr="https://lh4.googleusercontent.com/3SYr-ZHOnrrYt6ddpVUIFNdRFm-YVWfPzkjr9Vg6sZVg81UlMvQbCyzB7w0ok4Qg8wEgOkjQukcEqUt_UQnTdC4KF5pUSH-9IDiImsv3uVjT4WEEgVqDf8sN0xXJFA1z7jo32uL66qT-NqXDG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888" y="588723"/>
            <a:ext cx="8312112" cy="5285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7312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Заключение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ru-RU" sz="3200" dirty="0"/>
              <a:t>Собрана необходимая информация об исследуемой предметной области;</a:t>
            </a:r>
          </a:p>
          <a:p>
            <a:pPr lvl="0"/>
            <a:r>
              <a:rPr lang="ru-RU" sz="3200" dirty="0"/>
              <a:t>Проведен анализ полученных данных;</a:t>
            </a:r>
          </a:p>
          <a:p>
            <a:pPr lvl="0"/>
            <a:r>
              <a:rPr lang="ru-RU" sz="3200" dirty="0"/>
              <a:t>Созданы диаграммы, отражающие основные аспекты приложения;</a:t>
            </a:r>
          </a:p>
          <a:p>
            <a:pPr lvl="0"/>
            <a:r>
              <a:rPr lang="ru-RU" sz="3200" dirty="0"/>
              <a:t>Разработано веб-приложение;</a:t>
            </a:r>
          </a:p>
          <a:p>
            <a:pPr lvl="0"/>
            <a:r>
              <a:rPr lang="ru-RU" sz="3200" dirty="0"/>
              <a:t>Проведено тестирование веб-приложения;</a:t>
            </a:r>
          </a:p>
          <a:p>
            <a:r>
              <a:rPr lang="ru-RU" sz="3200" dirty="0"/>
              <a:t>Приложение было размещено на сервере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z="2800" smtClean="0"/>
              <a:t>17</a:t>
            </a:fld>
            <a:endParaRPr lang="ru-RU" sz="28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12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064908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8900" b="1" dirty="0" smtClean="0">
                <a:solidFill>
                  <a:schemeClr val="bg1"/>
                </a:solidFill>
                <a:ea typeface="Segoe UI Black" panose="020B0A02040204020203" pitchFamily="34" charset="0"/>
              </a:rPr>
              <a:t>Awareness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ru-RU" sz="3100" dirty="0">
                <a:solidFill>
                  <a:schemeClr val="bg1"/>
                </a:solidFill>
              </a:rPr>
              <a:t>Веб-приложение для повышения </a:t>
            </a:r>
            <a:r>
              <a:rPr lang="ru-RU" sz="3100" dirty="0" err="1">
                <a:solidFill>
                  <a:schemeClr val="bg1"/>
                </a:solidFill>
              </a:rPr>
              <a:t>самоосознанности</a:t>
            </a:r>
            <a:endParaRPr lang="ru-RU" sz="31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789129" y="5247583"/>
            <a:ext cx="9144000" cy="2223996"/>
          </a:xfrm>
        </p:spPr>
        <p:txBody>
          <a:bodyPr>
            <a:normAutofit/>
          </a:bodyPr>
          <a:lstStyle/>
          <a:p>
            <a:pPr algn="r"/>
            <a:r>
              <a:rPr lang="ru-RU" dirty="0" smtClean="0"/>
              <a:t>Руководитель: Тарасов В.С.</a:t>
            </a:r>
          </a:p>
          <a:p>
            <a:pPr algn="r"/>
            <a:r>
              <a:rPr lang="ru-RU" dirty="0" smtClean="0"/>
              <a:t>Подготовили</a:t>
            </a:r>
            <a:r>
              <a:rPr lang="en-US" dirty="0" smtClean="0"/>
              <a:t> </a:t>
            </a:r>
            <a:r>
              <a:rPr lang="ru-RU" dirty="0" err="1"/>
              <a:t>Рыбас</a:t>
            </a:r>
            <a:r>
              <a:rPr lang="ru-RU" dirty="0"/>
              <a:t> Д.В., Соболь И.И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73" y="375157"/>
            <a:ext cx="764711" cy="76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6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Постановка задачи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ru-RU" sz="3200" dirty="0"/>
              <a:t>Сбор информации об исследуемой предметной области;</a:t>
            </a:r>
          </a:p>
          <a:p>
            <a:pPr fontAlgn="base"/>
            <a:r>
              <a:rPr lang="ru-RU" sz="3200" dirty="0"/>
              <a:t>Проведение анализа полученных данных;</a:t>
            </a:r>
          </a:p>
          <a:p>
            <a:pPr fontAlgn="base"/>
            <a:r>
              <a:rPr lang="ru-RU" sz="3200" dirty="0"/>
              <a:t>Создание диаграмм, отражающих основные аспекты приложения;</a:t>
            </a:r>
          </a:p>
          <a:p>
            <a:pPr fontAlgn="base"/>
            <a:r>
              <a:rPr lang="ru-RU" sz="3200" dirty="0"/>
              <a:t>Разработка веб-приложения;</a:t>
            </a:r>
          </a:p>
          <a:p>
            <a:pPr fontAlgn="base"/>
            <a:r>
              <a:rPr lang="ru-RU" sz="3200" dirty="0"/>
              <a:t>Проведение тестирования веб-приложения;</a:t>
            </a:r>
          </a:p>
          <a:p>
            <a:pPr fontAlgn="base"/>
            <a:r>
              <a:rPr lang="ru-RU" sz="3200" dirty="0"/>
              <a:t>Размещение приложения на сервере.</a:t>
            </a:r>
          </a:p>
          <a:p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2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8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Анализ аналогов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>
              <a:lnSpc>
                <a:spcPct val="250000"/>
              </a:lnSpc>
            </a:pPr>
            <a:r>
              <a:rPr lang="en-US" sz="3600" dirty="0" smtClean="0"/>
              <a:t>AVE</a:t>
            </a:r>
            <a:endParaRPr lang="ru-RU" sz="3600" dirty="0" smtClean="0"/>
          </a:p>
          <a:p>
            <a:pPr lvl="0">
              <a:lnSpc>
                <a:spcPct val="250000"/>
              </a:lnSpc>
            </a:pPr>
            <a:r>
              <a:rPr lang="en-US" sz="3600" dirty="0" smtClean="0"/>
              <a:t>VOS </a:t>
            </a:r>
            <a:endParaRPr lang="ru-RU" sz="3600" dirty="0" smtClean="0"/>
          </a:p>
          <a:p>
            <a:pPr lvl="0">
              <a:lnSpc>
                <a:spcPct val="250000"/>
              </a:lnSpc>
            </a:pPr>
            <a:r>
              <a:rPr lang="en-US" sz="3600" dirty="0" err="1" smtClean="0"/>
              <a:t>Daylio</a:t>
            </a:r>
            <a:endParaRPr lang="ru-RU" sz="360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3</a:t>
            </a:fld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7225" y="4644121"/>
            <a:ext cx="3111200" cy="189479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561" y="2936750"/>
            <a:ext cx="2756039" cy="2756039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534" y="1646238"/>
            <a:ext cx="2267266" cy="224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82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8513" y="189760"/>
            <a:ext cx="1051560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Диаграмма 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ru-RU" dirty="0" smtClean="0">
                <a:solidFill>
                  <a:schemeClr val="bg1"/>
                </a:solidFill>
              </a:rPr>
              <a:t>прецедентов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4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  <p:pic>
        <p:nvPicPr>
          <p:cNvPr id="8" name="Объект 7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265" y="109885"/>
            <a:ext cx="7520835" cy="661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3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7992" y="229209"/>
            <a:ext cx="1051560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Схема БД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5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  <p:pic>
        <p:nvPicPr>
          <p:cNvPr id="9" name="Объект 8" descr="https://lh5.googleusercontent.com/XMYyPGhrAILcbvvbHQCYvptU0FzshgFdgc8eHEVCTKnBXV9h7m29gXFRbiPntCDNpWlFVVE-n35GIgChWo_GyJyi4OEB7iF3-HXeM4o4Wgh3QDEDYEoCsa4hCOmfi9xbrufpJ84x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567" y="227339"/>
            <a:ext cx="8758433" cy="581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8985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Разработка </a:t>
            </a:r>
            <a:r>
              <a:rPr lang="ru-RU" sz="4000" dirty="0" smtClean="0"/>
              <a:t>серверной части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ru-RU" sz="3200" dirty="0" smtClean="0"/>
              <a:t>Проработка и реализация базы данных</a:t>
            </a:r>
          </a:p>
          <a:p>
            <a:pPr>
              <a:lnSpc>
                <a:spcPct val="200000"/>
              </a:lnSpc>
            </a:pPr>
            <a:r>
              <a:rPr lang="ru-RU" sz="3200" dirty="0" smtClean="0"/>
              <a:t>Реализация работы с используемыми </a:t>
            </a:r>
            <a:r>
              <a:rPr lang="en-US" sz="3200" dirty="0" smtClean="0"/>
              <a:t>API</a:t>
            </a:r>
            <a:endParaRPr lang="ru-RU" sz="3200" dirty="0" smtClean="0"/>
          </a:p>
          <a:p>
            <a:pPr>
              <a:lnSpc>
                <a:spcPct val="200000"/>
              </a:lnSpc>
            </a:pPr>
            <a:r>
              <a:rPr lang="ru-RU" sz="3200" dirty="0" smtClean="0"/>
              <a:t>Формирование запросов к базе данных</a:t>
            </a:r>
            <a:endParaRPr lang="ru-RU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6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5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Используемые технологии</a:t>
            </a:r>
            <a:r>
              <a:rPr lang="en-US" sz="4000" dirty="0" smtClean="0">
                <a:solidFill>
                  <a:schemeClr val="bg1"/>
                </a:solidFill>
              </a:rPr>
              <a:t>: backend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7</a:t>
            </a:fld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44" y="2623006"/>
            <a:ext cx="1918748" cy="191874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910" y="2876371"/>
            <a:ext cx="1791859" cy="184830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729" y="2114509"/>
            <a:ext cx="3259748" cy="3259748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5714" y="2743337"/>
            <a:ext cx="1678086" cy="167808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035856" y="4828951"/>
            <a:ext cx="2574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/>
              <a:t>Фреймворк </a:t>
            </a:r>
            <a:r>
              <a:rPr lang="en-US" sz="2400" dirty="0" smtClean="0"/>
              <a:t>Flask</a:t>
            </a:r>
            <a:endParaRPr lang="ru-RU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2822879" y="4844635"/>
            <a:ext cx="2584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СУБД </a:t>
            </a:r>
            <a:r>
              <a:rPr lang="en-US" sz="2400" dirty="0" smtClean="0"/>
              <a:t>PostgreSQL</a:t>
            </a:r>
            <a:endParaRPr lang="ru-RU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616907" y="4824894"/>
            <a:ext cx="16282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Python 3.8</a:t>
            </a:r>
            <a:endParaRPr lang="ru-RU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9836570" y="4824895"/>
            <a:ext cx="1174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 smtClean="0"/>
              <a:t>Heroku</a:t>
            </a:r>
            <a:endParaRPr lang="ru-RU" sz="2400" dirty="0"/>
          </a:p>
        </p:txBody>
      </p:sp>
      <p:pic>
        <p:nvPicPr>
          <p:cNvPr id="21" name="Рисунок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36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 smtClean="0"/>
              <a:t>Разработка пользовательской части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ru-RU" sz="3100" dirty="0" smtClean="0"/>
              <a:t>Проработка дизайна веб-приложения</a:t>
            </a:r>
          </a:p>
          <a:p>
            <a:pPr>
              <a:lnSpc>
                <a:spcPct val="200000"/>
              </a:lnSpc>
            </a:pPr>
            <a:r>
              <a:rPr lang="ru-RU" sz="3100" dirty="0" smtClean="0"/>
              <a:t>Формирование веб-страниц приложения</a:t>
            </a:r>
          </a:p>
          <a:p>
            <a:pPr>
              <a:lnSpc>
                <a:spcPct val="200000"/>
              </a:lnSpc>
            </a:pPr>
            <a:r>
              <a:rPr lang="ru-RU" sz="3100" dirty="0" smtClean="0"/>
              <a:t>Реализация взаимодействия с </a:t>
            </a:r>
            <a:r>
              <a:rPr lang="en-US" sz="3100" dirty="0" smtClean="0"/>
              <a:t>backend-</a:t>
            </a:r>
            <a:r>
              <a:rPr lang="ru-RU" sz="3100" dirty="0" smtClean="0"/>
              <a:t>составляющей</a:t>
            </a:r>
            <a:endParaRPr lang="ru-RU" sz="31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8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9" y="365125"/>
            <a:ext cx="764711" cy="76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713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Используемые технологии</a:t>
            </a:r>
            <a:r>
              <a:rPr lang="en-US" sz="4000" dirty="0" smtClean="0">
                <a:solidFill>
                  <a:schemeClr val="bg1"/>
                </a:solidFill>
              </a:rPr>
              <a:t>: frontend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E0C5-1C37-49D9-9615-5FD564D2E2B0}" type="slidenum">
              <a:rPr lang="ru-RU" smtClean="0"/>
              <a:t>9</a:t>
            </a:fld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781" y="2296792"/>
            <a:ext cx="2849440" cy="284944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852129" y="4312815"/>
            <a:ext cx="2574744" cy="854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50000"/>
              </a:lnSpc>
            </a:pPr>
            <a:r>
              <a:rPr lang="ru-RU" sz="2400" dirty="0"/>
              <a:t>Фреймворк </a:t>
            </a:r>
            <a:r>
              <a:rPr lang="en-US" sz="2400" dirty="0"/>
              <a:t>Flask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8878575" y="4440712"/>
            <a:ext cx="971548" cy="854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dirty="0" smtClean="0"/>
              <a:t>Vue.js</a:t>
            </a:r>
            <a:endParaRPr lang="ru-RU" sz="24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" y="365125"/>
            <a:ext cx="764711" cy="764711"/>
          </a:xfrm>
          <a:prstGeom prst="rect">
            <a:avLst/>
          </a:prstGeom>
        </p:spPr>
      </p:pic>
      <p:pic>
        <p:nvPicPr>
          <p:cNvPr id="2052" name="Picture 4" descr="https://www.i-tribe.de/fileadmin/_processed_/2/7/csm_vuejs_881536f3f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6349" y="2988087"/>
            <a:ext cx="6096000" cy="146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0068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Другая 2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1749</TotalTime>
  <Words>223</Words>
  <Application>Microsoft Office PowerPoint</Application>
  <PresentationFormat>Широкоэкранный</PresentationFormat>
  <Paragraphs>74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Segoe UI</vt:lpstr>
      <vt:lpstr>Segoe UI Black</vt:lpstr>
      <vt:lpstr>Тема Office</vt:lpstr>
      <vt:lpstr>Awareness Веб-приложение для повышения самоосознанности</vt:lpstr>
      <vt:lpstr>Постановка задачи</vt:lpstr>
      <vt:lpstr>Анализ аналогов</vt:lpstr>
      <vt:lpstr>Диаграмма  прецедентов</vt:lpstr>
      <vt:lpstr>Схема БД</vt:lpstr>
      <vt:lpstr>Разработка серверной части</vt:lpstr>
      <vt:lpstr>Используемые технологии: backend</vt:lpstr>
      <vt:lpstr>Разработка пользовательской части</vt:lpstr>
      <vt:lpstr>Используемые технологии: frontend</vt:lpstr>
      <vt:lpstr>Аналитика</vt:lpstr>
      <vt:lpstr>Интерфейс</vt:lpstr>
      <vt:lpstr>Интерфейс</vt:lpstr>
      <vt:lpstr>Интерфейс</vt:lpstr>
      <vt:lpstr>Интерфейс</vt:lpstr>
      <vt:lpstr>Интерфейс</vt:lpstr>
      <vt:lpstr>Интерфейс</vt:lpstr>
      <vt:lpstr>Заключение</vt:lpstr>
      <vt:lpstr>Awareness Веб-приложение для повышения самоосознанности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Concert Hall Продажа электронных билетов на концерты на различных площадках</dc:title>
  <dc:creator>Group 3</dc:creator>
  <cp:lastModifiedBy>Илья Соболь</cp:lastModifiedBy>
  <cp:revision>103</cp:revision>
  <dcterms:created xsi:type="dcterms:W3CDTF">2021-06-16T17:18:16Z</dcterms:created>
  <dcterms:modified xsi:type="dcterms:W3CDTF">2022-06-08T09:04:39Z</dcterms:modified>
</cp:coreProperties>
</file>

<file path=docProps/thumbnail.jpeg>
</file>